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7" r:id="rId3"/>
    <p:sldId id="259" r:id="rId4"/>
    <p:sldId id="266" r:id="rId5"/>
    <p:sldId id="260" r:id="rId6"/>
    <p:sldId id="261" r:id="rId7"/>
    <p:sldId id="271" r:id="rId8"/>
    <p:sldId id="262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12462B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7" autoAdjust="0"/>
    <p:restoredTop sz="94660"/>
  </p:normalViewPr>
  <p:slideViewPr>
    <p:cSldViewPr snapToGrid="0">
      <p:cViewPr>
        <p:scale>
          <a:sx n="79" d="100"/>
          <a:sy n="79" d="100"/>
        </p:scale>
        <p:origin x="-42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183" y="746974"/>
            <a:ext cx="1219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Спілкування </a:t>
            </a:r>
          </a:p>
          <a:p>
            <a:pPr algn="ctr"/>
            <a:r>
              <a:rPr lang="uk-UA" sz="80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хлопців і дівчат </a:t>
            </a:r>
            <a:endParaRPr lang="uk-UA" sz="8000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23" y="3147631"/>
            <a:ext cx="7250766" cy="3607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9621" y="5501307"/>
            <a:ext cx="3007895" cy="622767"/>
          </a:xfrm>
        </p:spPr>
        <p:txBody>
          <a:bodyPr>
            <a:noAutofit/>
          </a:bodyPr>
          <a:lstStyle/>
          <a:p>
            <a:pPr algn="l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Практичний психолог</a:t>
            </a:r>
          </a:p>
          <a:p>
            <a:pPr algn="l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Борисовець Юлія Миколаївна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008" y="2658648"/>
            <a:ext cx="3686487" cy="4083195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/>
          <a:lstStyle/>
          <a:p>
            <a:r>
              <a:rPr lang="uk-UA" sz="2800" b="1" i="1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Ознаки статі:</a:t>
            </a:r>
            <a:endParaRPr lang="uk-UA" sz="2800" b="1" i="1" dirty="0">
              <a:solidFill>
                <a:srgbClr val="00CC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5746" y="2737245"/>
            <a:ext cx="3962844" cy="3454549"/>
          </a:xfrm>
        </p:spPr>
        <p:txBody>
          <a:bodyPr/>
          <a:lstStyle/>
          <a:p>
            <a:pPr algn="just"/>
            <a:r>
              <a:rPr lang="uk-UA" sz="2400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чоловіки і жінки мають відповідні біологічні ознаки </a:t>
            </a:r>
          </a:p>
          <a:p>
            <a:pPr algn="just"/>
            <a:r>
              <a:rPr lang="uk-UA" sz="2400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залежать від країни і культури </a:t>
            </a:r>
          </a:p>
          <a:p>
            <a:pPr algn="just"/>
            <a:r>
              <a:rPr lang="uk-UA" sz="2400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залежать від зовнішнього впливу</a:t>
            </a:r>
          </a:p>
          <a:p>
            <a:pPr algn="just"/>
            <a:r>
              <a:rPr lang="uk-UA" sz="2400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змінюються із часом</a:t>
            </a:r>
          </a:p>
          <a:p>
            <a:pPr algn="just"/>
            <a:endParaRPr lang="ru-RU" dirty="0">
              <a:solidFill>
                <a:srgbClr val="2C2C2C"/>
              </a:solidFill>
              <a:latin typeface="Tahoma" panose="020B060403050404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43050" y="2160983"/>
            <a:ext cx="4976320" cy="576262"/>
          </a:xfrm>
        </p:spPr>
        <p:txBody>
          <a:bodyPr/>
          <a:lstStyle/>
          <a:p>
            <a:r>
              <a:rPr lang="uk-UA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Ознаки гендера</a:t>
            </a:r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736562" y="2731070"/>
            <a:ext cx="3631474" cy="3304117"/>
          </a:xfrm>
        </p:spPr>
        <p:txBody>
          <a:bodyPr>
            <a:noAutofit/>
          </a:bodyPr>
          <a:lstStyle/>
          <a:p>
            <a:pPr algn="just"/>
            <a:r>
              <a:rPr lang="uk-UA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властиві людям обох статей </a:t>
            </a:r>
          </a:p>
          <a:p>
            <a:pPr algn="just"/>
            <a:r>
              <a:rPr lang="uk-UA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змінюються в різних країнах </a:t>
            </a:r>
          </a:p>
          <a:p>
            <a:pPr algn="just"/>
            <a:r>
              <a:rPr lang="uk-UA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 від культурних традицій</a:t>
            </a:r>
          </a:p>
          <a:p>
            <a:pPr algn="just"/>
            <a:r>
              <a:rPr lang="uk-UA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 із часом змінюватися</a:t>
            </a:r>
            <a:endParaRPr lang="uk-UA" sz="2400" b="0" i="0" dirty="0">
              <a:solidFill>
                <a:srgbClr val="00B0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8640" y="455535"/>
            <a:ext cx="905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 </a:t>
            </a:r>
            <a:r>
              <a:rPr lang="uk-UA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поняття біологічне, тобто визначає, ким є людина: чоловіком чи жінкою.</a:t>
            </a:r>
          </a:p>
          <a:p>
            <a:pPr lvl="0"/>
            <a:r>
              <a:rPr lang="uk-UA" sz="28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Гендер</a:t>
            </a:r>
            <a:r>
              <a:rPr lang="uk-UA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це поняття соціальне і культурне. Це слово характеризує соціальну поведінку жінок і чоловіків. Тому гендер називають ще «соціальною статтю».</a:t>
            </a:r>
            <a:endParaRPr lang="uk-UA" sz="2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7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79" y="862885"/>
            <a:ext cx="676972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Дитинство</a:t>
            </a:r>
          </a:p>
          <a:p>
            <a:r>
              <a:rPr lang="ru-RU" dirty="0"/>
              <a:t> 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Хлопчики і </a:t>
            </a:r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дівчатка граються та спілкуються разом. Поступово усвідомлюють статеві відмінності. Діти починають гратися в різні ігри. Хлопчики більше дружать з хлопчиками, дівчатка — з дівчатками. Важливо, щоб діти навчилися доброзичливо спілкуватися, допомагати одне одному, захищати слабших незалежно від статі.</a:t>
            </a:r>
          </a:p>
          <a:p>
            <a:endParaRPr lang="uk-U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dirty="0" smtClean="0">
                <a:solidFill>
                  <a:srgbClr val="00B050"/>
                </a:solidFill>
              </a:rPr>
              <a:t>Підлітковий вік</a:t>
            </a:r>
          </a:p>
          <a:p>
            <a:r>
              <a:rPr lang="ru-RU" dirty="0"/>
              <a:t> 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інтенсивного фізичного й інтелектуального розвитку. Підлітки мають усвідомити, що кожен з них — унікальна особистість. І хоча всі різняться рисами характеру та здібностями, кожен цінний для суспільства незалежно від статі. У хлопців та дівчат змінюється поведінка, виявляється більше відмінностей в уподобаннях. Проте разом навчаються і проводять дозвілля. Підлітки цікавляться внутрішнім світом іншої людини. Хлопці і дівчата вперше закохуються.</a:t>
            </a:r>
          </a:p>
          <a:p>
            <a:endParaRPr lang="uk-UA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176" y="862885"/>
            <a:ext cx="5010182" cy="5010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07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114" y="184615"/>
            <a:ext cx="889145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Юність</a:t>
            </a:r>
          </a:p>
          <a:p>
            <a:pPr algn="just"/>
            <a:r>
              <a:rPr lang="ru-RU" dirty="0">
                <a:solidFill>
                  <a:srgbClr val="2C2C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 переходу від підліткової залежності до дорослої відповідальності й самостійності. Продовжується біологічне та соціальне дозрівання молоді. Коло спілкування з однолітками розширюється. Водночас виникає симпатія до когось одного </a:t>
            </a:r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протилежної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статі. Емоційна близькість згодом може перерости в кохання. Важливо, щоб кожен розумів, що чоловік і жінка — це статева ознака, біологічна характеристика організму. Проте, незалежно від своєї статі, кожен може виконувати в суспільстві будь-яку соціальну роль відповідно до власного хисту та бажання.</a:t>
            </a:r>
          </a:p>
          <a:p>
            <a:pPr algn="just"/>
            <a:endParaRPr lang="uk-UA" b="0" i="0" dirty="0">
              <a:solidFill>
                <a:srgbClr val="2C2C2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3600" b="1" i="1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Зрілість</a:t>
            </a:r>
          </a:p>
          <a:p>
            <a:pPr algn="just"/>
            <a:r>
              <a:rPr lang="uk-UA" sz="2800" b="1" i="1" dirty="0" smtClean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Молодь досягає біологічної та соціальної зрілості й може створити родину. Соціально зріла людина додержується моральних та етичних норм суспільства. Діє відповідально, розуміє, що чоловіки й жінки мають рівні права та рівні можливості в суспільстві.</a:t>
            </a:r>
          </a:p>
          <a:p>
            <a:pPr algn="just"/>
            <a:endParaRPr lang="ru-RU" b="0" i="0" dirty="0">
              <a:solidFill>
                <a:srgbClr val="2C2C2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620" y="2411974"/>
            <a:ext cx="2765380" cy="275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771444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Фізіологічна зрілість </a:t>
            </a:r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це фізіологічне дозрівання всіх систем організму з індивідуальними термінами розвитку.</a:t>
            </a:r>
          </a:p>
          <a:p>
            <a:r>
              <a:rPr lang="uk-UA" sz="28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 зрілість </a:t>
            </a:r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це стійкий стан особистості, що характеризується цілісністю, передбачуваністю, соціальною спрямованістю поведінки в усіх сферах їх життєдіяльності.</a:t>
            </a:r>
          </a:p>
          <a:p>
            <a:r>
              <a:rPr lang="uk-UA" sz="28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Психологічна зрілість </a:t>
            </a:r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це </a:t>
            </a:r>
            <a:r>
              <a:rPr lang="uk-UA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 </a:t>
            </a:r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психіки людини </a:t>
            </a:r>
            <a:r>
              <a:rPr lang="uk-UA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 культури, за якого вона здатна до розумного, вольового управління своїми почуттями, поведінкою, повністю усвідомлює відповідальність за </a:t>
            </a:r>
            <a:r>
              <a:rPr lang="uk-UA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них.</a:t>
            </a:r>
            <a:endParaRPr lang="uk-U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Фізіологічна та соціальна зрілість не настають </a:t>
            </a:r>
            <a:r>
              <a:rPr lang="uk-UA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одночасно, остання зазвичай </a:t>
            </a:r>
            <a:r>
              <a:rPr lang="uk-UA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 пізніше.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445" y="1351210"/>
            <a:ext cx="4566329" cy="42841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35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503" y="182880"/>
            <a:ext cx="10411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 світі жінки й чоловіки мають рівні права та можливості для самореалізації, а також рівні права на користування результатами праці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784" y="1285738"/>
            <a:ext cx="7532233" cy="11132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2069" y="2670808"/>
            <a:ext cx="99147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Поради щодо рівноправного спілкування хлопців і дівчат</a:t>
            </a:r>
          </a:p>
          <a:p>
            <a:pPr algn="just"/>
            <a:r>
              <a:rPr lang="uk-UA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 можуть дружити дівчата з хлопцями? Звичайно! Дружба між хлопцями і дівчатами природна. Щоб стосунки між ними були рівноправними, варто додержуватися 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</a:t>
            </a: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трьох «К»:</a:t>
            </a:r>
            <a:endParaRPr lang="ru-RU" sz="2000" b="0" i="0" dirty="0">
              <a:solidFill>
                <a:srgbClr val="00B0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708" y="4496181"/>
            <a:ext cx="7511143" cy="10379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1852" y="4676502"/>
            <a:ext cx="3895530" cy="218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06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8306" y="553453"/>
            <a:ext cx="69903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Справжня дружба зазвичай передбачає упевнений демократичний стиль спілкування і тендерну рівність. Друзі поважають одне одного незалежно від статі. І хлопці, і дівчата вільно висловлюють думки, обговорюють їх і спільно ухвалюють рішення з урахуванням інтересів і бажань одне одного. Рівноправне спілкування сприяє гарному настрою та успішному виконанню соціальних ролей.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568" y="1287379"/>
            <a:ext cx="372979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005336"/>
            <a:ext cx="4848970" cy="45449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22068" y="230162"/>
            <a:ext cx="91048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 бути вірним і надійним другом, слід формувати якості й риси характеру, які сприяють дружнім стосункам.</a:t>
            </a:r>
            <a:endParaRPr lang="uk-U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36" y="1389072"/>
            <a:ext cx="6866664" cy="503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0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43767">
            <a:off x="1043537" y="557262"/>
            <a:ext cx="7701115" cy="5717767"/>
          </a:xfrm>
          <a:prstGeom prst="rect">
            <a:avLst/>
          </a:prstGeom>
          <a:effectLst>
            <a:softEdge rad="469900"/>
          </a:effectLst>
        </p:spPr>
      </p:pic>
    </p:spTree>
    <p:extLst>
      <p:ext uri="{BB962C8B-B14F-4D97-AF65-F5344CB8AC3E}">
        <p14:creationId xmlns:p14="http://schemas.microsoft.com/office/powerpoint/2010/main" val="147459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307</TotalTime>
  <Words>245</Words>
  <Application>Microsoft Office PowerPoint</Application>
  <PresentationFormat>Произвольный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</dc:creator>
  <cp:lastModifiedBy>Анастасія</cp:lastModifiedBy>
  <cp:revision>19</cp:revision>
  <dcterms:created xsi:type="dcterms:W3CDTF">2019-01-31T14:16:38Z</dcterms:created>
  <dcterms:modified xsi:type="dcterms:W3CDTF">2022-02-07T11:49:06Z</dcterms:modified>
</cp:coreProperties>
</file>